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4"/>
  </p:notesMasterIdLst>
  <p:handoutMasterIdLst>
    <p:handoutMasterId r:id="rId25"/>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6" r:id="rId16"/>
    <p:sldId id="277" r:id="rId17"/>
    <p:sldId id="271" r:id="rId18"/>
    <p:sldId id="272" r:id="rId19"/>
    <p:sldId id="274" r:id="rId20"/>
    <p:sldId id="279" r:id="rId21"/>
    <p:sldId id="275" r:id="rId22"/>
    <p:sldId id="27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0099"/>
    <a:srgbClr val="3333CC"/>
    <a:srgbClr val="800000"/>
    <a:srgbClr val="003399"/>
    <a:srgbClr val="006600"/>
    <a:srgbClr val="77804C"/>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20" autoAdjust="0"/>
  </p:normalViewPr>
  <p:slideViewPr>
    <p:cSldViewPr>
      <p:cViewPr varScale="1">
        <p:scale>
          <a:sx n="94" d="100"/>
          <a:sy n="94" d="100"/>
        </p:scale>
        <p:origin x="-204" y="-108"/>
      </p:cViewPr>
      <p:guideLst>
        <p:guide orient="horz" pos="2160"/>
        <p:guide pos="2880"/>
      </p:guideLst>
    </p:cSldViewPr>
  </p:slideViewPr>
  <p:outlineViewPr>
    <p:cViewPr>
      <p:scale>
        <a:sx n="33" d="100"/>
        <a:sy n="33" d="100"/>
      </p:scale>
      <p:origin x="54" y="15126"/>
    </p:cViewPr>
  </p:outlin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0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0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0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9C52A831-30A2-4E25-971C-5833AD6A077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264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264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4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4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264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11EB104-2447-498F-B830-D65F135F538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1DF267F-78FB-4231-973C-B4E90169E65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B6FDF5-A418-47A3-B8FB-00650E0196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045A8E-18EC-4355-BF59-BA812361BC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F1BF68-0E1F-4BF4-81AD-6458A2680C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FB57B5-F143-4D3C-8BE5-DF9B39D356E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260BBB-AEC8-4A08-8E25-5B0DF9FBF9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F29AC64-1663-4234-8C57-0974E0A039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1A3FA2B-F92E-4D13-8278-CF47C6FCBE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230EC97-E208-4067-BC60-A245941CD43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164A39-4207-47C0-A337-A2C654B27E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6915DE-427B-4E23-8521-378FBEB61D8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Autofit/>
          </a:bodyPr>
          <a:lstStyle>
            <a:extLst/>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FA235F8-0A54-451D-BAA2-ED9D8E9B3B9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1" latinLnBrk="0" hangingPunct="1">
        <a:spcBef>
          <a:spcPct val="0"/>
        </a:spcBef>
        <a:buNone/>
        <a:defRPr kumimoji="0" sz="3600" b="1" kern="1200">
          <a:solidFill>
            <a:schemeClr val="tx2">
              <a:satMod val="130000"/>
            </a:schemeClr>
          </a:solidFill>
          <a:effectLst>
            <a:outerShdw blurRad="50000" dist="30000" dir="5400000" algn="tl" rotWithShape="0">
              <a:srgbClr val="000000">
                <a:alpha val="30000"/>
              </a:srgbClr>
            </a:outerShdw>
          </a:effectLst>
          <a:latin typeface="Tahoma" pitchFamily="34" charset="0"/>
          <a:ea typeface="+mj-ea"/>
          <a:cs typeface="Tahoma" pitchFamily="34" charset="0"/>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ctrTitle"/>
          </p:nvPr>
        </p:nvSpPr>
        <p:spPr/>
        <p:txBody>
          <a:bodyPr/>
          <a:lstStyle/>
          <a:p>
            <a:r>
              <a:rPr lang="en-US" sz="6000" dirty="0" smtClean="0"/>
              <a:t>Thinking Skills</a:t>
            </a:r>
            <a:endParaRPr lang="en-US" sz="6000" dirty="0"/>
          </a:p>
        </p:txBody>
      </p:sp>
      <p:sp>
        <p:nvSpPr>
          <p:cNvPr id="432131" name="Rectangle 3"/>
          <p:cNvSpPr>
            <a:spLocks noGrp="1" noChangeArrowheads="1"/>
          </p:cNvSpPr>
          <p:nvPr>
            <p:ph type="subTitle" idx="1"/>
          </p:nvPr>
        </p:nvSpPr>
        <p:spPr>
          <a:xfrm>
            <a:off x="1371600" y="3276600"/>
            <a:ext cx="7406640" cy="1752600"/>
          </a:xfrm>
        </p:spPr>
        <p:txBody>
          <a:bodyPr>
            <a:normAutofit fontScale="70000" lnSpcReduction="20000"/>
          </a:bodyPr>
          <a:lstStyle/>
          <a:p>
            <a:r>
              <a:rPr lang="en-US" b="1" dirty="0" smtClean="0"/>
              <a:t>TCH 347 Social Studies in the Elementary School</a:t>
            </a:r>
          </a:p>
          <a:p>
            <a:endParaRPr lang="en-US" dirty="0" smtClean="0"/>
          </a:p>
          <a:p>
            <a:r>
              <a:rPr lang="en-US" dirty="0" smtClean="0"/>
              <a:t>Department of Teacher Education</a:t>
            </a:r>
          </a:p>
          <a:p>
            <a:r>
              <a:rPr lang="en-US" dirty="0" smtClean="0"/>
              <a:t>Shippensburg </a:t>
            </a:r>
            <a:r>
              <a:rPr lang="en-US" dirty="0" smtClean="0"/>
              <a:t>University</a:t>
            </a:r>
          </a:p>
          <a:p>
            <a:endParaRPr lang="en-US" dirty="0" smtClean="0"/>
          </a:p>
          <a:p>
            <a:r>
              <a:rPr lang="en-US" dirty="0" smtClean="0"/>
              <a:t>Han Liu, Ph.D.</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Problems</a:t>
            </a:r>
            <a:endParaRPr lang="en-US" dirty="0"/>
          </a:p>
        </p:txBody>
      </p:sp>
      <p:sp>
        <p:nvSpPr>
          <p:cNvPr id="3" name="Content Placeholder 2"/>
          <p:cNvSpPr>
            <a:spLocks noGrp="1"/>
          </p:cNvSpPr>
          <p:nvPr>
            <p:ph idx="1"/>
          </p:nvPr>
        </p:nvSpPr>
        <p:spPr/>
        <p:txBody>
          <a:bodyPr/>
          <a:lstStyle/>
          <a:p>
            <a:r>
              <a:rPr lang="en-US" dirty="0" smtClean="0"/>
              <a:t>To whom and how to report the campus safety problems?</a:t>
            </a:r>
          </a:p>
          <a:p>
            <a:r>
              <a:rPr lang="en-US" dirty="0" smtClean="0"/>
              <a:t>Everyone in the class gives the dog a different name, how to decide the final name for the dog?</a:t>
            </a:r>
          </a:p>
          <a:p>
            <a:r>
              <a:rPr lang="en-US" dirty="0" smtClean="0"/>
              <a:t>Policy decision: drill oil in Alaska or develop nuclear power?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Solving and Inquiry</a:t>
            </a:r>
            <a:endParaRPr lang="en-US" dirty="0"/>
          </a:p>
        </p:txBody>
      </p:sp>
      <p:sp>
        <p:nvSpPr>
          <p:cNvPr id="3" name="Content Placeholder 2"/>
          <p:cNvSpPr>
            <a:spLocks noGrp="1"/>
          </p:cNvSpPr>
          <p:nvPr>
            <p:ph idx="1"/>
          </p:nvPr>
        </p:nvSpPr>
        <p:spPr/>
        <p:txBody>
          <a:bodyPr>
            <a:normAutofit lnSpcReduction="10000"/>
          </a:bodyPr>
          <a:lstStyle/>
          <a:p>
            <a:r>
              <a:rPr lang="en-US" dirty="0" smtClean="0"/>
              <a:t>These thinking processes involve the rational and objective study of questions, issues, problems ranging from investigating ways of living in families, communities, and culture around the world to studying contemporary issues and  global problems.  Students try to understand, explain, and predict human behavior. Creative thinking and critical thinking are involved in problem solving and inquiry.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Problem Solving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Identify and define the problem</a:t>
            </a:r>
          </a:p>
          <a:p>
            <a:r>
              <a:rPr lang="en-US" dirty="0" smtClean="0"/>
              <a:t>If helpful, break the problem into parts</a:t>
            </a:r>
          </a:p>
          <a:p>
            <a:r>
              <a:rPr lang="en-US" dirty="0" smtClean="0"/>
              <a:t>State questions, hypotheses, or hunches to guide the process. </a:t>
            </a:r>
          </a:p>
          <a:p>
            <a:r>
              <a:rPr lang="en-US" dirty="0" smtClean="0"/>
              <a:t>Determine what is already known, and what information needs to be gathered</a:t>
            </a:r>
          </a:p>
          <a:p>
            <a:r>
              <a:rPr lang="en-US" dirty="0" smtClean="0"/>
              <a:t>Choose procedures to  gather information and the sources to be used</a:t>
            </a:r>
          </a:p>
          <a:p>
            <a:r>
              <a:rPr lang="en-US" dirty="0" smtClean="0"/>
              <a:t>Analyze data and decide which information is relevant and reliable</a:t>
            </a:r>
          </a:p>
          <a:p>
            <a:r>
              <a:rPr lang="en-US" dirty="0" smtClean="0"/>
              <a:t>Use data to test the hypotheses</a:t>
            </a:r>
          </a:p>
          <a:p>
            <a:r>
              <a:rPr lang="en-US" dirty="0" smtClean="0"/>
              <a:t>Synthesize the information and draw a conclusion</a:t>
            </a:r>
          </a:p>
          <a:p>
            <a:r>
              <a:rPr lang="en-US" dirty="0" smtClean="0"/>
              <a:t>Develop an action plan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Analytical thinking vs. Synthesizing Thinking</a:t>
            </a:r>
            <a:endParaRPr lang="en-US" dirty="0"/>
          </a:p>
        </p:txBody>
      </p:sp>
      <p:sp>
        <p:nvSpPr>
          <p:cNvPr id="3" name="Content Placeholder 2"/>
          <p:cNvSpPr>
            <a:spLocks noGrp="1"/>
          </p:cNvSpPr>
          <p:nvPr>
            <p:ph idx="1"/>
          </p:nvPr>
        </p:nvSpPr>
        <p:spPr/>
        <p:txBody>
          <a:bodyPr/>
          <a:lstStyle/>
          <a:p>
            <a:r>
              <a:rPr lang="en-US" dirty="0" smtClean="0"/>
              <a:t>Analytical thinking:  From whole to parts</a:t>
            </a:r>
          </a:p>
          <a:p>
            <a:endParaRPr lang="en-US" dirty="0" smtClean="0"/>
          </a:p>
          <a:p>
            <a:r>
              <a:rPr lang="en-US" dirty="0" smtClean="0"/>
              <a:t>Synthesizing thinking:  From parts to whole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Inductive Thinking vs. Deductive Thinking</a:t>
            </a:r>
            <a:endParaRPr lang="en-US" dirty="0"/>
          </a:p>
        </p:txBody>
      </p:sp>
      <p:sp>
        <p:nvSpPr>
          <p:cNvPr id="3" name="Content Placeholder 2"/>
          <p:cNvSpPr>
            <a:spLocks noGrp="1"/>
          </p:cNvSpPr>
          <p:nvPr>
            <p:ph idx="1"/>
          </p:nvPr>
        </p:nvSpPr>
        <p:spPr/>
        <p:txBody>
          <a:bodyPr/>
          <a:lstStyle/>
          <a:p>
            <a:r>
              <a:rPr lang="en-US" dirty="0" smtClean="0"/>
              <a:t>Inductive Process: Draw general conclusion based on analysis of particular cases that share common characteristics</a:t>
            </a:r>
          </a:p>
          <a:p>
            <a:endParaRPr lang="en-US" dirty="0" smtClean="0"/>
          </a:p>
          <a:p>
            <a:r>
              <a:rPr lang="en-US" dirty="0" smtClean="0"/>
              <a:t>Deductive process: Apply generalization to individual cases.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Inductive Process</a:t>
            </a:r>
            <a:endParaRPr lang="en-US" dirty="0"/>
          </a:p>
        </p:txBody>
      </p:sp>
      <p:sp>
        <p:nvSpPr>
          <p:cNvPr id="3" name="Content Placeholder 2"/>
          <p:cNvSpPr>
            <a:spLocks noGrp="1"/>
          </p:cNvSpPr>
          <p:nvPr>
            <p:ph idx="1"/>
          </p:nvPr>
        </p:nvSpPr>
        <p:spPr/>
        <p:txBody>
          <a:bodyPr/>
          <a:lstStyle/>
          <a:p>
            <a:r>
              <a:rPr lang="en-US" dirty="0" smtClean="0"/>
              <a:t>Collect, organize, and examine data</a:t>
            </a:r>
          </a:p>
          <a:p>
            <a:r>
              <a:rPr lang="en-US" dirty="0" smtClean="0"/>
              <a:t>Identify common elements and what is generally true for the data</a:t>
            </a:r>
          </a:p>
          <a:p>
            <a:r>
              <a:rPr lang="en-US" dirty="0" smtClean="0"/>
              <a:t>State a generalization based on common or general elements</a:t>
            </a:r>
          </a:p>
          <a:p>
            <a:r>
              <a:rPr lang="en-US" dirty="0" smtClean="0"/>
              <a:t>Check the generalization against all data to make sure that it is sound</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Deductive Process</a:t>
            </a:r>
            <a:endParaRPr lang="en-US" dirty="0"/>
          </a:p>
        </p:txBody>
      </p:sp>
      <p:sp>
        <p:nvSpPr>
          <p:cNvPr id="3" name="Content Placeholder 2"/>
          <p:cNvSpPr>
            <a:spLocks noGrp="1"/>
          </p:cNvSpPr>
          <p:nvPr>
            <p:ph idx="1"/>
          </p:nvPr>
        </p:nvSpPr>
        <p:spPr/>
        <p:txBody>
          <a:bodyPr/>
          <a:lstStyle/>
          <a:p>
            <a:r>
              <a:rPr lang="en-US" dirty="0" smtClean="0"/>
              <a:t>Present the generalization to the group</a:t>
            </a:r>
          </a:p>
          <a:p>
            <a:r>
              <a:rPr lang="en-US" dirty="0" smtClean="0"/>
              <a:t>Present supporting data, cases, or evidence</a:t>
            </a:r>
          </a:p>
          <a:p>
            <a:r>
              <a:rPr lang="en-US" dirty="0" smtClean="0"/>
              <a:t>Refer students to additional sources of data, and ask them to find more support</a:t>
            </a:r>
          </a:p>
          <a:p>
            <a:r>
              <a:rPr lang="en-US" dirty="0" smtClean="0"/>
              <a:t>Test the generalization against all data gathered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Sequential Thinking vs. Parallel Thinking</a:t>
            </a:r>
            <a:endParaRPr lang="en-US" dirty="0"/>
          </a:p>
        </p:txBody>
      </p:sp>
      <p:sp>
        <p:nvSpPr>
          <p:cNvPr id="3" name="Content Placeholder 2"/>
          <p:cNvSpPr>
            <a:spLocks noGrp="1"/>
          </p:cNvSpPr>
          <p:nvPr>
            <p:ph idx="1"/>
          </p:nvPr>
        </p:nvSpPr>
        <p:spPr/>
        <p:txBody>
          <a:bodyPr/>
          <a:lstStyle/>
          <a:p>
            <a:r>
              <a:rPr lang="en-US" dirty="0" smtClean="0"/>
              <a:t>Sequential Thinking: Think following a linear logical order </a:t>
            </a:r>
          </a:p>
          <a:p>
            <a:endParaRPr lang="en-US" dirty="0" smtClean="0"/>
          </a:p>
          <a:p>
            <a:endParaRPr lang="en-US" dirty="0" smtClean="0"/>
          </a:p>
          <a:p>
            <a:r>
              <a:rPr lang="en-US" dirty="0" smtClean="0"/>
              <a:t>Parallel thinking: Think in parallel manner about several issue simultaneously</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Generalizing Thinking vs. Particularizing Thinking</a:t>
            </a:r>
            <a:endParaRPr lang="en-US" dirty="0"/>
          </a:p>
        </p:txBody>
      </p:sp>
      <p:sp>
        <p:nvSpPr>
          <p:cNvPr id="3" name="Content Placeholder 2"/>
          <p:cNvSpPr>
            <a:spLocks noGrp="1"/>
          </p:cNvSpPr>
          <p:nvPr>
            <p:ph idx="1"/>
          </p:nvPr>
        </p:nvSpPr>
        <p:spPr/>
        <p:txBody>
          <a:bodyPr/>
          <a:lstStyle/>
          <a:p>
            <a:r>
              <a:rPr lang="en-US" dirty="0" smtClean="0"/>
              <a:t>Generalizing is summarizing common features of things or concepts</a:t>
            </a:r>
          </a:p>
          <a:p>
            <a:r>
              <a:rPr lang="en-US" i="1" u="sng" dirty="0" smtClean="0"/>
              <a:t>Population growth, industrialization, and urbanization must be controlled if the environment is to be improved.</a:t>
            </a:r>
          </a:p>
          <a:p>
            <a:r>
              <a:rPr lang="en-US" dirty="0" smtClean="0"/>
              <a:t>Particularizing means to single out something special, outstanding among a group of things or concepts</a:t>
            </a:r>
          </a:p>
          <a:p>
            <a:r>
              <a:rPr lang="en-US" i="1" u="sng" dirty="0" smtClean="0"/>
              <a:t>Nile is the longest river in the world.</a:t>
            </a:r>
            <a:endParaRPr lang="en-US" i="1" u="sng"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Thinking</a:t>
            </a:r>
            <a:endParaRPr lang="en-US" dirty="0"/>
          </a:p>
        </p:txBody>
      </p:sp>
      <p:sp>
        <p:nvSpPr>
          <p:cNvPr id="3" name="Content Placeholder 2"/>
          <p:cNvSpPr>
            <a:spLocks noGrp="1"/>
          </p:cNvSpPr>
          <p:nvPr>
            <p:ph idx="1"/>
          </p:nvPr>
        </p:nvSpPr>
        <p:spPr/>
        <p:txBody>
          <a:bodyPr/>
          <a:lstStyle/>
          <a:p>
            <a:r>
              <a:rPr lang="en-US" dirty="0" smtClean="0"/>
              <a:t>Think by comparing two or more similar/different factors at the same time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Thinking Skills</a:t>
            </a:r>
            <a:endParaRPr lang="en-US" dirty="0"/>
          </a:p>
        </p:txBody>
      </p:sp>
      <p:sp>
        <p:nvSpPr>
          <p:cNvPr id="3" name="Content Placeholder 2"/>
          <p:cNvSpPr>
            <a:spLocks noGrp="1"/>
          </p:cNvSpPr>
          <p:nvPr>
            <p:ph idx="1"/>
          </p:nvPr>
        </p:nvSpPr>
        <p:spPr>
          <a:xfrm>
            <a:off x="1435608" y="1447800"/>
            <a:ext cx="7498080" cy="5029200"/>
          </a:xfrm>
        </p:spPr>
        <p:txBody>
          <a:bodyPr>
            <a:normAutofit fontScale="77500" lnSpcReduction="20000"/>
          </a:bodyPr>
          <a:lstStyle/>
          <a:p>
            <a:r>
              <a:rPr lang="en-US" dirty="0" smtClean="0"/>
              <a:t>Critical  thinking</a:t>
            </a:r>
          </a:p>
          <a:p>
            <a:r>
              <a:rPr lang="en-US" dirty="0" smtClean="0"/>
              <a:t>Creative thinking</a:t>
            </a:r>
          </a:p>
          <a:p>
            <a:r>
              <a:rPr lang="en-US" dirty="0" smtClean="0"/>
              <a:t>Decision making</a:t>
            </a:r>
          </a:p>
          <a:p>
            <a:r>
              <a:rPr lang="en-US" dirty="0" smtClean="0"/>
              <a:t>Problem solving</a:t>
            </a:r>
          </a:p>
          <a:p>
            <a:r>
              <a:rPr lang="en-US" dirty="0" smtClean="0"/>
              <a:t>Analytical Thinking vs. Synthesizing thinking</a:t>
            </a:r>
          </a:p>
          <a:p>
            <a:r>
              <a:rPr lang="en-US" dirty="0" smtClean="0"/>
              <a:t>Inductive thinking vs. Deductive thinking</a:t>
            </a:r>
          </a:p>
          <a:p>
            <a:r>
              <a:rPr lang="en-US" dirty="0" smtClean="0"/>
              <a:t>Generalizing thinking vs. particularizing thinking</a:t>
            </a:r>
          </a:p>
          <a:p>
            <a:r>
              <a:rPr lang="en-US" dirty="0" smtClean="0"/>
              <a:t>Sequential thinking vs. Parallel thinking</a:t>
            </a:r>
          </a:p>
          <a:p>
            <a:r>
              <a:rPr lang="en-US" dirty="0" smtClean="0"/>
              <a:t>Comparative thinking</a:t>
            </a:r>
          </a:p>
          <a:p>
            <a:r>
              <a:rPr lang="en-US" dirty="0" smtClean="0"/>
              <a:t>Inferring/Predicting/Hypothesizing/Interpreting thinking</a:t>
            </a:r>
          </a:p>
          <a:p>
            <a:r>
              <a:rPr lang="en-US" dirty="0" smtClean="0"/>
              <a:t>Affective thinking/ Moral reasoning thinking</a:t>
            </a:r>
          </a:p>
          <a:p>
            <a:r>
              <a:rPr lang="en-US" dirty="0" smtClean="0"/>
              <a:t>Evaluating thinking</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lstStyle/>
          <a:p>
            <a:r>
              <a:rPr lang="en-US" sz="3200" dirty="0" smtClean="0"/>
              <a:t>Inferring/Predicting/Hypothesizing/Interpreting Thinking</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Inferring: To draw a possible consequence, conclusion, or implication from a set of fact or premises</a:t>
            </a:r>
          </a:p>
          <a:p>
            <a:r>
              <a:rPr lang="en-US" dirty="0" smtClean="0"/>
              <a:t>Predicting: To forecast or anticipate what may happen under certain conditions</a:t>
            </a:r>
          </a:p>
          <a:p>
            <a:r>
              <a:rPr lang="en-US" dirty="0" smtClean="0"/>
              <a:t>Hypothesizing: Is more general than inference and prediction and should apply to all similar cases. It should be testable.</a:t>
            </a:r>
          </a:p>
          <a:p>
            <a:r>
              <a:rPr lang="en-US" dirty="0" smtClean="0"/>
              <a:t>Interpreting:  Same mean manifested in different forms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Affective Thinking/Moral Reasoning</a:t>
            </a:r>
            <a:endParaRPr lang="en-US" dirty="0"/>
          </a:p>
        </p:txBody>
      </p:sp>
      <p:sp>
        <p:nvSpPr>
          <p:cNvPr id="3" name="Content Placeholder 2"/>
          <p:cNvSpPr>
            <a:spLocks noGrp="1"/>
          </p:cNvSpPr>
          <p:nvPr>
            <p:ph idx="1"/>
          </p:nvPr>
        </p:nvSpPr>
        <p:spPr/>
        <p:txBody>
          <a:bodyPr/>
          <a:lstStyle/>
          <a:p>
            <a:r>
              <a:rPr lang="en-US" dirty="0" smtClean="0"/>
              <a:t>Think with emotions, feeling, or values involved.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Thinking</a:t>
            </a:r>
            <a:endParaRPr lang="en-US" dirty="0"/>
          </a:p>
        </p:txBody>
      </p:sp>
      <p:sp>
        <p:nvSpPr>
          <p:cNvPr id="3" name="Content Placeholder 2"/>
          <p:cNvSpPr>
            <a:spLocks noGrp="1"/>
          </p:cNvSpPr>
          <p:nvPr>
            <p:ph idx="1"/>
          </p:nvPr>
        </p:nvSpPr>
        <p:spPr/>
        <p:txBody>
          <a:bodyPr/>
          <a:lstStyle/>
          <a:p>
            <a:r>
              <a:rPr lang="en-US" dirty="0" smtClean="0"/>
              <a:t>Evaluating is an ongoing process that continues from the beginning of an activity through its culmination. How well am I doing?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Critical Thinking</a:t>
            </a:r>
            <a:endParaRPr lang="en-US" dirty="0"/>
          </a:p>
        </p:txBody>
      </p:sp>
      <p:sp>
        <p:nvSpPr>
          <p:cNvPr id="3" name="Content Placeholder 2"/>
          <p:cNvSpPr>
            <a:spLocks noGrp="1"/>
          </p:cNvSpPr>
          <p:nvPr>
            <p:ph idx="1"/>
          </p:nvPr>
        </p:nvSpPr>
        <p:spPr/>
        <p:txBody>
          <a:bodyPr/>
          <a:lstStyle/>
          <a:p>
            <a:r>
              <a:rPr lang="en-US" dirty="0" smtClean="0"/>
              <a:t>A person choose criteria or standard to use in analyzing, evaluating, or judging a statement, an idea, a point of view, an action, a behavior, the quality of a group discussion, etc.</a:t>
            </a:r>
          </a:p>
          <a:p>
            <a:r>
              <a:rPr lang="en-US" dirty="0" smtClean="0"/>
              <a:t>Five steps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Five steps for Critical Thinking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Define what is to be judged, analyzed, or evaluated.</a:t>
            </a:r>
          </a:p>
          <a:p>
            <a:r>
              <a:rPr lang="en-US" dirty="0" smtClean="0"/>
              <a:t>Clarify the criteria that will be used.</a:t>
            </a:r>
          </a:p>
          <a:p>
            <a:r>
              <a:rPr lang="en-US" dirty="0" smtClean="0"/>
              <a:t>Gather accurate, relevant data about the issue or topic.</a:t>
            </a:r>
          </a:p>
          <a:p>
            <a:r>
              <a:rPr lang="en-US" dirty="0" smtClean="0"/>
              <a:t>Evaluate the data for bias, inconsistency, fallacies in reasoning, or persuasive techniques such as emotional appeals,. Distinguish fact from opinions</a:t>
            </a:r>
          </a:p>
          <a:p>
            <a:r>
              <a:rPr lang="en-US" dirty="0" smtClean="0"/>
              <a:t>Complete the judgment, analysis, or evaluation based on evidence and reasons related to the criteria.</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for Critical Thinking</a:t>
            </a:r>
            <a:endParaRPr lang="en-US" dirty="0"/>
          </a:p>
        </p:txBody>
      </p:sp>
      <p:sp>
        <p:nvSpPr>
          <p:cNvPr id="3" name="Content Placeholder 2"/>
          <p:cNvSpPr>
            <a:spLocks noGrp="1"/>
          </p:cNvSpPr>
          <p:nvPr>
            <p:ph idx="1"/>
          </p:nvPr>
        </p:nvSpPr>
        <p:spPr/>
        <p:txBody>
          <a:bodyPr>
            <a:normAutofit lnSpcReduction="10000"/>
          </a:bodyPr>
          <a:lstStyle/>
          <a:p>
            <a:r>
              <a:rPr lang="en-US" dirty="0" smtClean="0"/>
              <a:t>Why did some settler remain loyal to Britain during the American Revolution? What reasons were given for being a loyalist? A patriot?</a:t>
            </a:r>
          </a:p>
          <a:p>
            <a:r>
              <a:rPr lang="en-US" dirty="0" smtClean="0"/>
              <a:t>To what extent should immigrants keep their ethic and cultural heritage? To what extent should they be Americanized?</a:t>
            </a:r>
          </a:p>
          <a:p>
            <a:r>
              <a:rPr lang="en-US" dirty="0" smtClean="0"/>
              <a:t>Was this book helpful to your study of Pennsylvania history? What were its strengths” its weaknesses?</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Thinking</a:t>
            </a:r>
            <a:endParaRPr lang="en-US" dirty="0"/>
          </a:p>
        </p:txBody>
      </p:sp>
      <p:sp>
        <p:nvSpPr>
          <p:cNvPr id="3" name="Content Placeholder 2"/>
          <p:cNvSpPr>
            <a:spLocks noGrp="1"/>
          </p:cNvSpPr>
          <p:nvPr>
            <p:ph idx="1"/>
          </p:nvPr>
        </p:nvSpPr>
        <p:spPr/>
        <p:txBody>
          <a:bodyPr/>
          <a:lstStyle/>
          <a:p>
            <a:r>
              <a:rPr lang="en-US" dirty="0" smtClean="0"/>
              <a:t>Creative thinking is the sources of originality, divergent thinking,  and new ideas. Teachers may stimulate creative thinking in social studies by encouraging students to suggest new ways of doing things.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Projects/Activities for Creative Thinking</a:t>
            </a:r>
            <a:endParaRPr lang="en-US" dirty="0"/>
          </a:p>
        </p:txBody>
      </p:sp>
      <p:sp>
        <p:nvSpPr>
          <p:cNvPr id="3" name="Content Placeholder 2"/>
          <p:cNvSpPr>
            <a:spLocks noGrp="1"/>
          </p:cNvSpPr>
          <p:nvPr>
            <p:ph idx="1"/>
          </p:nvPr>
        </p:nvSpPr>
        <p:spPr/>
        <p:txBody>
          <a:bodyPr/>
          <a:lstStyle/>
          <a:p>
            <a:r>
              <a:rPr lang="en-US" dirty="0" smtClean="0"/>
              <a:t>Let students design projects by themselves</a:t>
            </a:r>
          </a:p>
          <a:p>
            <a:r>
              <a:rPr lang="en-US" dirty="0" smtClean="0"/>
              <a:t>Organize activities for competition</a:t>
            </a:r>
          </a:p>
          <a:p>
            <a:r>
              <a:rPr lang="en-US" dirty="0" smtClean="0"/>
              <a:t>Encourage different ways of completing the same goal</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endParaRPr lang="en-US" dirty="0"/>
          </a:p>
        </p:txBody>
      </p:sp>
      <p:sp>
        <p:nvSpPr>
          <p:cNvPr id="3" name="Content Placeholder 2"/>
          <p:cNvSpPr>
            <a:spLocks noGrp="1"/>
          </p:cNvSpPr>
          <p:nvPr>
            <p:ph idx="1"/>
          </p:nvPr>
        </p:nvSpPr>
        <p:spPr/>
        <p:txBody>
          <a:bodyPr/>
          <a:lstStyle/>
          <a:p>
            <a:r>
              <a:rPr lang="en-US" dirty="0" smtClean="0"/>
              <a:t>Students make intelligent choices by identifying objectives and alternative ways of achieving them.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Decision Making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Define the issue or situation that requires a decision</a:t>
            </a:r>
          </a:p>
          <a:p>
            <a:r>
              <a:rPr lang="en-US" dirty="0" smtClean="0"/>
              <a:t>Set decision-making goals, and clarify the values and support the chosen values</a:t>
            </a:r>
          </a:p>
          <a:p>
            <a:r>
              <a:rPr lang="en-US" dirty="0" smtClean="0"/>
              <a:t>Evaluate each alternative and its consequences in terms of goals and values</a:t>
            </a:r>
          </a:p>
          <a:p>
            <a:r>
              <a:rPr lang="en-US" dirty="0" smtClean="0"/>
              <a:t>Rank the alternatives based on positive and negative  consequences</a:t>
            </a:r>
          </a:p>
          <a:p>
            <a:r>
              <a:rPr lang="en-US" dirty="0" smtClean="0"/>
              <a:t>Decide on the best alternative, and take the action it requires</a:t>
            </a:r>
          </a:p>
          <a:p>
            <a:r>
              <a:rPr lang="en-US" dirty="0" smtClean="0"/>
              <a:t>Evaluate the decision making process, the final decision, and the way it has been carried out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219</TotalTime>
  <Words>936</Words>
  <Application>Microsoft Office PowerPoint</Application>
  <PresentationFormat>On-screen Show (4:3)</PresentationFormat>
  <Paragraphs>104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Thinking Skills</vt:lpstr>
      <vt:lpstr>List of Thinking Skills</vt:lpstr>
      <vt:lpstr>Critical Thinking</vt:lpstr>
      <vt:lpstr>Five steps for Critical Thinking</vt:lpstr>
      <vt:lpstr>Questions for Critical Thinking</vt:lpstr>
      <vt:lpstr>Creative Thinking</vt:lpstr>
      <vt:lpstr>Projects/Activities for Creative Thinking</vt:lpstr>
      <vt:lpstr>Decision Making </vt:lpstr>
      <vt:lpstr>Steps for Decision Making</vt:lpstr>
      <vt:lpstr>Decision Making Problems</vt:lpstr>
      <vt:lpstr>Problem Solving and Inquiry</vt:lpstr>
      <vt:lpstr>Steps for Problem Solving</vt:lpstr>
      <vt:lpstr>Analytical thinking vs. Synthesizing Thinking</vt:lpstr>
      <vt:lpstr>Inductive Thinking vs. Deductive Thinking</vt:lpstr>
      <vt:lpstr>Inductive Process</vt:lpstr>
      <vt:lpstr>Deductive Process</vt:lpstr>
      <vt:lpstr>Sequential Thinking vs. Parallel Thinking</vt:lpstr>
      <vt:lpstr>Generalizing Thinking vs. Particularizing Thinking</vt:lpstr>
      <vt:lpstr>Comparative Thinking</vt:lpstr>
      <vt:lpstr>Inferring/Predicting/Hypothesizing/Interpreting Thinking</vt:lpstr>
      <vt:lpstr>Affective Thinking/Moral Reasoning</vt:lpstr>
      <vt:lpstr>Evaluating Thinking</vt:lpstr>
    </vt:vector>
  </TitlesOfParts>
  <Manager/>
  <Company>Shippensburg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Skills</dc:title>
  <dc:subject/>
  <dc:creator>Han Liu</dc:creator>
  <cp:keywords/>
  <dc:description/>
  <cp:lastModifiedBy>Han Liu</cp:lastModifiedBy>
  <cp:revision>33</cp:revision>
  <dcterms:created xsi:type="dcterms:W3CDTF">2008-02-02T20:03:55Z</dcterms:created>
  <dcterms:modified xsi:type="dcterms:W3CDTF">2009-08-17T20:29:58Z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TC011408311033</vt:lpwstr>
  </property>
</Properties>
</file>